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6" r:id="rId7"/>
    <p:sldId id="263" r:id="rId8"/>
    <p:sldId id="261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5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7C51F0-2067-4050-BADA-1BFFDC3BF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4FADA-3294-4F4D-A82D-6EF28F56F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4AB2AC-C7D6-4FE6-8B5C-1FF2DB6D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51ED3D-7DBF-4770-9BA4-A77A6D47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C3A7F5-0FCC-47A5-8F9D-ABF8E950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22DE3A-35C0-4B91-9AF4-2C924D16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1897D25-434C-449A-B35C-F3DF9A7FD542}"/>
              </a:ext>
            </a:extLst>
          </p:cNvPr>
          <p:cNvSpPr/>
          <p:nvPr userDrawn="1"/>
        </p:nvSpPr>
        <p:spPr>
          <a:xfrm>
            <a:off x="314036" y="297872"/>
            <a:ext cx="11563927" cy="6262255"/>
          </a:xfrm>
          <a:prstGeom prst="rect">
            <a:avLst/>
          </a:prstGeom>
          <a:noFill/>
          <a:ln w="206375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11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105C88-2719-4057-BE23-7F94DAE1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545DE5-F5E8-46A7-91C7-BA1F577B8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B728F1-C111-4CB7-A98B-7AB0FD3F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622F31-4194-43DE-90F9-554EB3D3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A50DA0-F342-4E88-80B5-F446B715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38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2F1E323-0A7C-42CA-B722-EBBBC797E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F5303E7-BAD8-472C-A4A4-A9D5856FA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C0477B-6B58-4AD2-BB13-2B195840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E90960-2CD2-491A-A747-B62A2142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A17AA6-7C2E-43FA-8B66-38B30AE9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67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6020D-CA28-4C5E-ACC7-29280E3A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4A2AEE-94D2-46A5-9629-5321713E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166B37-DB5B-4A62-98F8-7B181E59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62EAB4-3990-4E3F-A53E-29EBE199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84A3F7-825C-40FC-BDB5-137AB4F1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04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CDF23A-E752-40E7-80B1-4BDD3CA9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E2D53D-7AC6-4FD6-AA3B-56C52EE76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1EDB77-B6F8-4A5B-A76E-5D67044B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DDF461-161C-43AC-A8D6-F3C2E996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892BC1-A18F-48F3-B727-9D711D58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9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CBC64-DFB2-4288-9DB8-8CB7DB0E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4B99CA-CD47-4FBC-96C6-084573ADC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1D9597-2A1B-4857-A48E-DD5F5B97A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853B03-1B37-461A-8174-2275F458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F604FA-1FF4-4C41-9152-8E15CA06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D7C450-980A-4AD3-89AD-0762C389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2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D1971-ED88-412B-B861-7E83C27B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9481B0-8824-44B9-BF1E-8A25160E0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46EF36-03EE-44D9-A311-6B5203DF6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068911-E70E-43FF-B4BA-D940C111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C53CEB-480D-4B11-A8B2-41DFD0700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160B8DC-73B3-4FA0-8369-8F144693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9F1051-27E0-46DD-870E-F9F9E095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4D9BF1F-5CCA-473E-9F28-1AAE5CC7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7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8FD2F-ED0E-482B-8341-C39CB17B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5951A8-BAF3-495D-ADAE-B69DD62E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4CE822F-1DE8-4C11-B3AB-0F1FDED9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BBCD41A-C489-44ED-ABC5-3177F7D2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20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B905DF-6E57-43A8-A634-382B0D5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52E295-3B46-43C7-9BC6-9B4B691B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7FEB07-EE42-4C6E-ADAC-B9A405F2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57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C3B2C7-529E-4B5B-947C-01829C18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31E80E-82DE-4347-BF0D-1CCF8520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A30426-26F7-43E1-948C-FE16F91C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32EA53-A9DA-4DBE-8FE7-C6406B8E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86DB0A-AD95-41A5-AFF5-95C0D9E7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097E1D-EC39-4EA7-9FDC-BEE528C3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32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0BA6D-C0DA-4297-83A4-0506B282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B5D668-3747-4535-97D1-5E332416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463301-1FDC-48DD-A763-B16615DB1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EE9231-C060-49D8-922F-E1DDB011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A633E2-9E80-474C-88D2-1A4A25D0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893B79-F5F1-4190-8321-53A685A1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2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60AE5E-5930-486B-91AF-A5B815B86E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97112A-EF75-4740-BC5E-2F1E604C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10063C-F4C6-4E06-A983-452AB2BD5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4E6720-7197-4F40-A142-CF8FA2872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0A40-91DC-45C8-8AB5-4A15C29B6BE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0470A6-A2A3-45D8-8CC3-CED4315BA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9A97ED-6DB5-4B63-969C-E3B0DCA9E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3DE3-FDCB-48D6-A2A6-29F8ACB40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790D73E-7C15-4DBA-B687-D44B96E61637}"/>
              </a:ext>
            </a:extLst>
          </p:cNvPr>
          <p:cNvSpPr/>
          <p:nvPr userDrawn="1"/>
        </p:nvSpPr>
        <p:spPr>
          <a:xfrm>
            <a:off x="314036" y="297872"/>
            <a:ext cx="11563927" cy="6262255"/>
          </a:xfrm>
          <a:prstGeom prst="rect">
            <a:avLst/>
          </a:prstGeom>
          <a:noFill/>
          <a:ln w="206375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3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altaychga.tu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altaychaga.ru/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OOXTWpmLpQaQHKo2aRh9Lw?view_as=subscriber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instagram.com/altay_chaga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facebook.com/altay.chaga.50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AEABA-FA40-498D-980F-273DEFB1D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6356" y="2627869"/>
            <a:ext cx="5401777" cy="13002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562516"/>
                </a:solidFill>
              </a:rPr>
              <a:t/>
            </a:r>
            <a:br>
              <a:rPr lang="en-US" b="1" dirty="0">
                <a:solidFill>
                  <a:srgbClr val="562516"/>
                </a:solidFill>
              </a:rPr>
            </a:br>
            <a:r>
              <a:rPr lang="en-US" b="1" dirty="0" smtClean="0">
                <a:solidFill>
                  <a:srgbClr val="562516"/>
                </a:solidFill>
              </a:rPr>
              <a:t>PRESENTATION</a:t>
            </a:r>
            <a:endParaRPr lang="en-US" b="1" dirty="0">
              <a:solidFill>
                <a:srgbClr val="562516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CF24E0-870E-4F0B-A7E3-AC07A3B5A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103" y="2627978"/>
            <a:ext cx="3095180" cy="30493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100" b="1" dirty="0" smtClean="0">
                <a:solidFill>
                  <a:srgbClr val="562516"/>
                </a:solidFill>
                <a:latin typeface="+mj-lt"/>
                <a:ea typeface="Verdana" pitchFamily="34" charset="0"/>
                <a:cs typeface="Verdana" pitchFamily="34" charset="0"/>
              </a:rPr>
              <a:t>we know how to preserve the soul of plants</a:t>
            </a:r>
          </a:p>
          <a:p>
            <a:pPr algn="r">
              <a:spcBef>
                <a:spcPts val="0"/>
              </a:spcBef>
            </a:pPr>
            <a:r>
              <a:rPr lang="en-US" sz="1100" b="1" dirty="0" smtClean="0">
                <a:solidFill>
                  <a:srgbClr val="562516"/>
                </a:solidFill>
                <a:latin typeface="+mj-lt"/>
                <a:ea typeface="Verdana" pitchFamily="34" charset="0"/>
                <a:cs typeface="Verdana" pitchFamily="34" charset="0"/>
              </a:rPr>
              <a:t>  so that she connects with your</a:t>
            </a:r>
            <a:endParaRPr lang="en-US" sz="1100" b="1" dirty="0">
              <a:solidFill>
                <a:srgbClr val="56251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ALTAYCHAGA\Media\ЛОГО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812" y="499461"/>
            <a:ext cx="2642853" cy="2153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2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09054" y="301190"/>
            <a:ext cx="3946623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62516"/>
                </a:solidFill>
              </a:rPr>
              <a:t>CONTACTS</a:t>
            </a:r>
            <a:endParaRPr lang="en-US" sz="3600" b="1" dirty="0">
              <a:solidFill>
                <a:srgbClr val="562516"/>
              </a:solidFill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2301665" y="1824077"/>
            <a:ext cx="4412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62516"/>
                </a:solidFill>
              </a:rPr>
              <a:t>OUR SOCIAL MEDIA PAGES:</a:t>
            </a:r>
            <a:endParaRPr lang="ru-RU" b="1" dirty="0">
              <a:solidFill>
                <a:srgbClr val="562516"/>
              </a:solidFill>
            </a:endParaRPr>
          </a:p>
        </p:txBody>
      </p:sp>
      <p:pic>
        <p:nvPicPr>
          <p:cNvPr id="10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4" t="4652" r="66796" b="69848"/>
          <a:stretch/>
        </p:blipFill>
        <p:spPr bwMode="auto">
          <a:xfrm>
            <a:off x="2354475" y="2284103"/>
            <a:ext cx="324502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54" t="4652" r="37396" b="69848"/>
          <a:stretch/>
        </p:blipFill>
        <p:spPr bwMode="auto">
          <a:xfrm>
            <a:off x="2354475" y="2706741"/>
            <a:ext cx="324502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04" t="4652" r="7846" b="69848"/>
          <a:stretch/>
        </p:blipFill>
        <p:spPr bwMode="auto">
          <a:xfrm>
            <a:off x="2368963" y="3184237"/>
            <a:ext cx="328475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3"/>
          <p:cNvSpPr/>
          <p:nvPr/>
        </p:nvSpPr>
        <p:spPr>
          <a:xfrm>
            <a:off x="2703691" y="2289577"/>
            <a:ext cx="4265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https://www.facebook.com/altay.chaga.50/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Rectangle 24"/>
          <p:cNvSpPr/>
          <p:nvPr/>
        </p:nvSpPr>
        <p:spPr>
          <a:xfrm>
            <a:off x="2678977" y="2685286"/>
            <a:ext cx="4117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https://www.instagram.com/altay_chaga/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ectangle 28"/>
          <p:cNvSpPr/>
          <p:nvPr/>
        </p:nvSpPr>
        <p:spPr>
          <a:xfrm>
            <a:off x="2677666" y="310360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Rectangle 29"/>
          <p:cNvSpPr/>
          <p:nvPr/>
        </p:nvSpPr>
        <p:spPr>
          <a:xfrm>
            <a:off x="2694142" y="3162782"/>
            <a:ext cx="6598139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https://www.youtube.com/channel/UCOOXTWpmLpQaQHKo2aRh9Lw?view_as=subscriber</a:t>
            </a:r>
            <a:endParaRPr lang="ru-RU" dirty="0" smtClean="0"/>
          </a:p>
          <a:p>
            <a:endParaRPr lang="ru-RU" dirty="0" smtClean="0"/>
          </a:p>
          <a:p>
            <a:pPr>
              <a:lnSpc>
                <a:spcPts val="1600"/>
              </a:lnSpc>
            </a:pPr>
            <a:r>
              <a:rPr lang="en-US" dirty="0" smtClean="0">
                <a:hlinkClick r:id="rId7"/>
              </a:rPr>
              <a:t>https://altaychaga.ru/</a:t>
            </a:r>
            <a:endParaRPr lang="ru-RU" dirty="0" smtClean="0"/>
          </a:p>
          <a:p>
            <a:pPr>
              <a:lnSpc>
                <a:spcPts val="1600"/>
              </a:lnSpc>
            </a:pPr>
            <a:endParaRPr lang="en-US" dirty="0" smtClean="0">
              <a:solidFill>
                <a:srgbClr val="562516"/>
              </a:solidFill>
            </a:endParaRPr>
          </a:p>
          <a:p>
            <a:pPr>
              <a:lnSpc>
                <a:spcPts val="1600"/>
              </a:lnSpc>
            </a:pPr>
            <a:r>
              <a:rPr lang="ru-RU" dirty="0" smtClean="0">
                <a:solidFill>
                  <a:srgbClr val="562516"/>
                </a:solidFill>
              </a:rPr>
              <a:t>+7-3854-33-68-80</a:t>
            </a:r>
          </a:p>
          <a:p>
            <a:pPr>
              <a:lnSpc>
                <a:spcPts val="1600"/>
              </a:lnSpc>
            </a:pPr>
            <a:endParaRPr lang="ru-RU" dirty="0" smtClean="0"/>
          </a:p>
          <a:p>
            <a:pPr>
              <a:lnSpc>
                <a:spcPts val="1600"/>
              </a:lnSpc>
            </a:pPr>
            <a:r>
              <a:rPr lang="en-US" b="1" dirty="0" smtClean="0">
                <a:solidFill>
                  <a:srgbClr val="562516"/>
                </a:solidFill>
                <a:hlinkClick r:id="rId8"/>
              </a:rPr>
              <a:t>info@altaychga.tu</a:t>
            </a:r>
            <a:endParaRPr lang="en-US" b="1" dirty="0" smtClean="0">
              <a:solidFill>
                <a:srgbClr val="56251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" name="Picture 2" descr="D:\ALTAYCHAGA\Media\ЛОГО\ЛОГ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88310" y="551933"/>
            <a:ext cx="1466174" cy="1194487"/>
          </a:xfrm>
          <a:prstGeom prst="rect">
            <a:avLst/>
          </a:prstGeom>
          <a:noFill/>
        </p:spPr>
      </p:pic>
      <p:pic>
        <p:nvPicPr>
          <p:cNvPr id="7170" name="Picture 2" descr="D:\ALTAYCHAGA\Media\143-1431117_share-to-facebook-share-to-twitter-share-to-google-email-envelope-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6215" y="4784370"/>
            <a:ext cx="259320" cy="278293"/>
          </a:xfrm>
          <a:prstGeom prst="rect">
            <a:avLst/>
          </a:prstGeom>
          <a:noFill/>
        </p:spPr>
      </p:pic>
      <p:pic>
        <p:nvPicPr>
          <p:cNvPr id="7171" name="Picture 3" descr="D:\ALTAYCHAGA\Media\616px-WWW_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01758" y="3945923"/>
            <a:ext cx="293166" cy="295275"/>
          </a:xfrm>
          <a:prstGeom prst="rect">
            <a:avLst/>
          </a:prstGeom>
          <a:noFill/>
        </p:spPr>
      </p:pic>
      <p:pic>
        <p:nvPicPr>
          <p:cNvPr id="7172" name="Picture 4" descr="D:\ALTAYCHAGA\Media\cellphone-png-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08967" y="4391453"/>
            <a:ext cx="279401" cy="27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ALTAYCHAGA\Media\ЛОГО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072" y="535457"/>
            <a:ext cx="1466174" cy="1194487"/>
          </a:xfrm>
          <a:prstGeom prst="rect">
            <a:avLst/>
          </a:prstGeom>
          <a:noFill/>
        </p:spPr>
      </p:pic>
      <p:pic>
        <p:nvPicPr>
          <p:cNvPr id="1026" name="Picture 2" descr="D:\ALTAYCHAGA\Media\ОБОИ АЛТАЙ ЧА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400" y="1959430"/>
            <a:ext cx="3439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time to support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4343" y="1669143"/>
            <a:ext cx="3207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your immune system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946" y="373362"/>
            <a:ext cx="2753498" cy="1325563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562516"/>
                </a:solidFill>
              </a:rPr>
              <a:t>Packaging</a:t>
            </a:r>
            <a:endParaRPr lang="ru-RU" sz="3600" b="1" dirty="0">
              <a:solidFill>
                <a:srgbClr val="562516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ALTAYCHAGA\Media\Фото Продукта\продукт фото\IMG_655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24429" y="1623714"/>
            <a:ext cx="2816695" cy="3755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ALTAYCHAGA\Media\Фото Продукта\продукт фото\IMG_656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526162" y="1631435"/>
            <a:ext cx="2817340" cy="3756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ALTAYCHAGA\Media\Фото Продукта\продукт фото\IMG_6940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473146" y="1614617"/>
            <a:ext cx="3230494" cy="3805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ALTAYCHAGA\Media\ЛОГО\ЛОГ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4828" y="479749"/>
            <a:ext cx="1221095" cy="994822"/>
          </a:xfrm>
          <a:prstGeom prst="rect">
            <a:avLst/>
          </a:prstGeom>
          <a:noFill/>
        </p:spPr>
      </p:pic>
      <p:pic>
        <p:nvPicPr>
          <p:cNvPr id="2050" name="Picture 2" descr="D:\ALTAYCHAGA\Media\Упаковка\p-ic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6425" y="5528715"/>
            <a:ext cx="3336925" cy="87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054" y="1373230"/>
            <a:ext cx="4582296" cy="1655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rgbClr val="562516"/>
                </a:solidFill>
                <a:ea typeface="Verdana" pitchFamily="34" charset="0"/>
                <a:cs typeface="Verdana" pitchFamily="34" charset="0"/>
              </a:rPr>
              <a:t>Our products are packaged in modern, comfortable sticks, which have a number of advantages:</a:t>
            </a:r>
            <a:endParaRPr lang="ru-RU" sz="1600" b="1" dirty="0">
              <a:solidFill>
                <a:srgbClr val="562516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D:\ALTAYCHAGA\Media\Фото Продукта\продукт фото\IMG_693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37209" y="716692"/>
            <a:ext cx="4127157" cy="5502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91777" y="2646722"/>
            <a:ext cx="3392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62516"/>
                </a:solidFill>
                <a:latin typeface="+mj-lt"/>
                <a:ea typeface="Verdana" pitchFamily="34" charset="0"/>
                <a:cs typeface="Verdana" pitchFamily="34" charset="0"/>
              </a:rPr>
              <a:t> good elasticity;</a:t>
            </a:r>
          </a:p>
          <a:p>
            <a:endParaRPr lang="en-US" sz="1600" dirty="0" smtClean="0">
              <a:solidFill>
                <a:srgbClr val="56251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62516"/>
                </a:solidFill>
                <a:latin typeface="+mj-lt"/>
                <a:ea typeface="Verdana" pitchFamily="34" charset="0"/>
                <a:cs typeface="Verdana" pitchFamily="34" charset="0"/>
              </a:rPr>
              <a:t>resistance to mechanical damage;</a:t>
            </a:r>
          </a:p>
          <a:p>
            <a:pPr>
              <a:buFont typeface="Wingdings" pitchFamily="2" charset="2"/>
              <a:buChar char="ü"/>
            </a:pPr>
            <a:endParaRPr lang="en-US" sz="1600" dirty="0" smtClean="0">
              <a:solidFill>
                <a:srgbClr val="56251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62516"/>
                </a:solidFill>
                <a:latin typeface="+mj-lt"/>
                <a:ea typeface="Verdana" pitchFamily="34" charset="0"/>
                <a:cs typeface="Verdana" pitchFamily="34" charset="0"/>
              </a:rPr>
              <a:t>  good barrier properties;</a:t>
            </a:r>
          </a:p>
          <a:p>
            <a:pPr>
              <a:buFont typeface="Wingdings" pitchFamily="2" charset="2"/>
              <a:buChar char="ü"/>
            </a:pPr>
            <a:endParaRPr lang="en-US" sz="1600" dirty="0" smtClean="0">
              <a:solidFill>
                <a:srgbClr val="56251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62516"/>
                </a:solidFill>
                <a:latin typeface="+mj-lt"/>
                <a:ea typeface="Verdana" pitchFamily="34" charset="0"/>
                <a:cs typeface="Verdana" pitchFamily="34" charset="0"/>
              </a:rPr>
              <a:t>preservation of the presentation;</a:t>
            </a:r>
          </a:p>
          <a:p>
            <a:pPr>
              <a:buFont typeface="Wingdings" pitchFamily="2" charset="2"/>
              <a:buChar char="ü"/>
            </a:pPr>
            <a:endParaRPr lang="en-US" sz="1600" dirty="0" smtClean="0">
              <a:solidFill>
                <a:srgbClr val="562516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62516"/>
                </a:solidFill>
                <a:latin typeface="+mj-lt"/>
                <a:ea typeface="Verdana" pitchFamily="34" charset="0"/>
                <a:cs typeface="Verdana" pitchFamily="34" charset="0"/>
              </a:rPr>
              <a:t>  high temperature resistance.</a:t>
            </a:r>
            <a:endParaRPr lang="ru-RU" sz="1600" dirty="0">
              <a:solidFill>
                <a:srgbClr val="562516"/>
              </a:solidFill>
              <a:latin typeface="+mj-lt"/>
            </a:endParaRPr>
          </a:p>
        </p:txBody>
      </p:sp>
      <p:pic>
        <p:nvPicPr>
          <p:cNvPr id="7" name="Picture 2" descr="D:\ALTAYCHAGA\Media\ЛОГО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9456" y="568409"/>
            <a:ext cx="1466174" cy="119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374650"/>
            <a:ext cx="6162675" cy="1325563"/>
          </a:xfrm>
        </p:spPr>
        <p:txBody>
          <a:bodyPr/>
          <a:lstStyle/>
          <a:p>
            <a:r>
              <a:rPr lang="en-US" dirty="0" smtClean="0">
                <a:solidFill>
                  <a:srgbClr val="562516"/>
                </a:solidFill>
              </a:rPr>
              <a:t>Product information</a:t>
            </a:r>
            <a:endParaRPr lang="ru-RU" dirty="0">
              <a:solidFill>
                <a:srgbClr val="56251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Dry instant drink "Altay </a:t>
            </a:r>
            <a:r>
              <a:rPr lang="en-US" dirty="0" err="1" smtClean="0"/>
              <a:t>Chaga</a:t>
            </a:r>
            <a:r>
              <a:rPr lang="en-US" dirty="0" smtClean="0"/>
              <a:t>" (ALTAY CHAGA).</a:t>
            </a:r>
          </a:p>
          <a:p>
            <a:pPr>
              <a:buNone/>
            </a:pPr>
            <a:r>
              <a:rPr lang="en-US" dirty="0" smtClean="0"/>
              <a:t>Ingredients: 100% </a:t>
            </a:r>
            <a:r>
              <a:rPr lang="en-US" dirty="0" err="1" smtClean="0"/>
              <a:t>Chaga</a:t>
            </a:r>
            <a:r>
              <a:rPr lang="en-US" dirty="0" smtClean="0"/>
              <a:t> extract.</a:t>
            </a:r>
          </a:p>
          <a:p>
            <a:pPr>
              <a:buNone/>
            </a:pPr>
            <a:r>
              <a:rPr lang="en-US" dirty="0" smtClean="0"/>
              <a:t>"ALTAY CHAGA" (Altai </a:t>
            </a:r>
            <a:r>
              <a:rPr lang="en-US" dirty="0" err="1" smtClean="0"/>
              <a:t>Chaga</a:t>
            </a:r>
            <a:r>
              <a:rPr lang="en-US" dirty="0" smtClean="0"/>
              <a:t>) is: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- up to 68% content of the </a:t>
            </a:r>
            <a:r>
              <a:rPr lang="en-US" dirty="0" err="1" smtClean="0"/>
              <a:t>chromogenic</a:t>
            </a:r>
            <a:r>
              <a:rPr lang="en-US" dirty="0" smtClean="0"/>
              <a:t> complex - a powerful </a:t>
            </a:r>
            <a:r>
              <a:rPr lang="en-US" dirty="0" err="1" smtClean="0"/>
              <a:t>biostimulant</a:t>
            </a:r>
            <a:r>
              <a:rPr lang="en-US" dirty="0" smtClean="0"/>
              <a:t> that has a positive effect on the metabolism in the human body;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unique elements with the most significant value for human health (polysaccharides, </a:t>
            </a:r>
            <a:r>
              <a:rPr lang="en-US" dirty="0" err="1" smtClean="0"/>
              <a:t>triterpenes</a:t>
            </a:r>
            <a:r>
              <a:rPr lang="en-US" dirty="0" smtClean="0"/>
              <a:t> (</a:t>
            </a:r>
            <a:r>
              <a:rPr lang="en-US" dirty="0" err="1" smtClean="0"/>
              <a:t>betulin</a:t>
            </a:r>
            <a:r>
              <a:rPr lang="en-US" dirty="0" smtClean="0"/>
              <a:t> and </a:t>
            </a:r>
            <a:r>
              <a:rPr lang="en-US" dirty="0" err="1" smtClean="0"/>
              <a:t>betulinic</a:t>
            </a:r>
            <a:r>
              <a:rPr lang="en-US" dirty="0" smtClean="0"/>
              <a:t> acid) and </a:t>
            </a:r>
            <a:r>
              <a:rPr lang="en-US" dirty="0" err="1" smtClean="0"/>
              <a:t>polyphenols</a:t>
            </a:r>
            <a:r>
              <a:rPr lang="en-US" dirty="0" smtClean="0"/>
              <a:t> (tannins and </a:t>
            </a:r>
            <a:r>
              <a:rPr lang="en-US" dirty="0" err="1" smtClean="0"/>
              <a:t>flavonoids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a full range of minerals, vitamins and amino acids necessary for a person;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a combination of biologically active substances and antioxidants.</a:t>
            </a:r>
            <a:endParaRPr lang="ru-RU" dirty="0"/>
          </a:p>
        </p:txBody>
      </p:sp>
      <p:pic>
        <p:nvPicPr>
          <p:cNvPr id="4" name="Picture 2" descr="D:\ALTAYCHAGA\Media\ЛОГО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9456" y="568409"/>
            <a:ext cx="1466174" cy="119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Regular consumption of "ALTAY CHAGA" drink is:</a:t>
            </a:r>
          </a:p>
          <a:p>
            <a:endParaRPr lang="en-US" dirty="0" smtClean="0"/>
          </a:p>
          <a:p>
            <a:r>
              <a:rPr lang="en-US" dirty="0" smtClean="0"/>
              <a:t>- prevention of </a:t>
            </a:r>
            <a:r>
              <a:rPr lang="en-US" dirty="0" err="1" smtClean="0"/>
              <a:t>oncological</a:t>
            </a:r>
            <a:r>
              <a:rPr lang="en-US" dirty="0" smtClean="0"/>
              <a:t> and gastrointestinal diseases;</a:t>
            </a:r>
          </a:p>
          <a:p>
            <a:endParaRPr lang="en-US" dirty="0" smtClean="0"/>
          </a:p>
          <a:p>
            <a:r>
              <a:rPr lang="en-US" dirty="0" smtClean="0"/>
              <a:t>- strengthening the immune system;</a:t>
            </a:r>
          </a:p>
          <a:p>
            <a:endParaRPr lang="en-US" dirty="0" smtClean="0"/>
          </a:p>
          <a:p>
            <a:r>
              <a:rPr lang="en-US" dirty="0" smtClean="0"/>
              <a:t>- restoration of body strength after injuries;</a:t>
            </a:r>
          </a:p>
          <a:p>
            <a:endParaRPr lang="en-US" dirty="0" smtClean="0"/>
          </a:p>
          <a:p>
            <a:r>
              <a:rPr lang="en-US" dirty="0" smtClean="0"/>
              <a:t>- stabilizes blood sugar levels;</a:t>
            </a:r>
          </a:p>
          <a:p>
            <a:endParaRPr lang="en-US" dirty="0" smtClean="0"/>
          </a:p>
          <a:p>
            <a:r>
              <a:rPr lang="en-US" dirty="0" smtClean="0"/>
              <a:t>- reduces the risk of developing diabetes.</a:t>
            </a:r>
          </a:p>
          <a:p>
            <a:endParaRPr lang="en-US" dirty="0" smtClean="0"/>
          </a:p>
          <a:p>
            <a:r>
              <a:rPr lang="en-US" dirty="0" smtClean="0"/>
              <a:t>"ALTAY CHAGA" - natural color, unique dense woody aroma, astringency and rich taste of the prepared drink.</a:t>
            </a:r>
          </a:p>
        </p:txBody>
      </p:sp>
      <p:pic>
        <p:nvPicPr>
          <p:cNvPr id="4" name="Picture 2" descr="D:\ALTAYCHAGA\Media\ЛОГО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9456" y="568409"/>
            <a:ext cx="1466174" cy="119448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71800" y="374650"/>
            <a:ext cx="6162675" cy="1325563"/>
          </a:xfrm>
        </p:spPr>
        <p:txBody>
          <a:bodyPr/>
          <a:lstStyle/>
          <a:p>
            <a:r>
              <a:rPr lang="en-US" dirty="0" smtClean="0">
                <a:solidFill>
                  <a:srgbClr val="562516"/>
                </a:solidFill>
              </a:rPr>
              <a:t>Product information</a:t>
            </a:r>
            <a:endParaRPr lang="ru-RU" dirty="0">
              <a:solidFill>
                <a:srgbClr val="56251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7503" y="389688"/>
            <a:ext cx="5875638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62516"/>
                </a:solidFill>
              </a:rPr>
              <a:t>Cooking method</a:t>
            </a:r>
            <a:endParaRPr lang="ru-RU" sz="3600" b="1" dirty="0">
              <a:solidFill>
                <a:srgbClr val="56251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587" y="1583630"/>
            <a:ext cx="38553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62516"/>
                </a:solidFill>
              </a:rPr>
              <a:t>Recommendations for use: Dissolve 1 stick package (2 g) "ALTAY CHAGA" in a glass (200 ml) of warm or cool water, milk, coffee 40-70 degrees. C. Wait 1 - 2 minutes for the complete dissolution of the </a:t>
            </a:r>
            <a:r>
              <a:rPr lang="en-US" sz="2000" b="1" dirty="0" err="1" smtClean="0">
                <a:solidFill>
                  <a:srgbClr val="562516"/>
                </a:solidFill>
              </a:rPr>
              <a:t>Chaga</a:t>
            </a:r>
            <a:r>
              <a:rPr lang="en-US" sz="2000" b="1" dirty="0" smtClean="0">
                <a:solidFill>
                  <a:srgbClr val="562516"/>
                </a:solidFill>
              </a:rPr>
              <a:t> extract. Take 1 - 3 sticks daily. To taste and desire "ALTAY CHAGA" can be added to coffee, milk, ice cream, juices, yoghurts, vegetable and fruit salads and any other ready-made dishes.</a:t>
            </a:r>
            <a:endParaRPr lang="ru-RU" sz="2000" dirty="0">
              <a:solidFill>
                <a:srgbClr val="562516"/>
              </a:solidFill>
            </a:endParaRPr>
          </a:p>
        </p:txBody>
      </p:sp>
      <p:pic>
        <p:nvPicPr>
          <p:cNvPr id="6146" name="Picture 2" descr="C:\Users\ManagerPC\Desktop\Чага Ванны макет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29920">
            <a:off x="6298358" y="1408819"/>
            <a:ext cx="5728189" cy="6230551"/>
          </a:xfrm>
          <a:prstGeom prst="rect">
            <a:avLst/>
          </a:prstGeom>
          <a:noFill/>
        </p:spPr>
      </p:pic>
      <p:pic>
        <p:nvPicPr>
          <p:cNvPr id="6" name="Picture 2" descr="D:\ALTAYCHAGA\Media\ЛОГО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9456" y="568409"/>
            <a:ext cx="1466174" cy="119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922" y="620498"/>
            <a:ext cx="6676253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562516"/>
                </a:solidFill>
                <a:ea typeface="Verdana" pitchFamily="34" charset="0"/>
                <a:cs typeface="Verdana" pitchFamily="34" charset="0"/>
              </a:rPr>
              <a:t>We export to countries such as:</a:t>
            </a:r>
            <a:endParaRPr lang="ru-RU" sz="3200" b="1" dirty="0" smtClean="0">
              <a:solidFill>
                <a:srgbClr val="56251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2347" y="2319896"/>
            <a:ext cx="10515600" cy="4351338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562516"/>
              </a:solidFill>
              <a:latin typeface="+mj-lt"/>
            </a:endParaRPr>
          </a:p>
          <a:p>
            <a:r>
              <a:rPr lang="en-US" dirty="0" smtClean="0">
                <a:solidFill>
                  <a:srgbClr val="562516"/>
                </a:solidFill>
                <a:latin typeface="+mj-lt"/>
              </a:rPr>
              <a:t>South Korea;</a:t>
            </a:r>
          </a:p>
          <a:p>
            <a:r>
              <a:rPr lang="en-US" dirty="0" smtClean="0">
                <a:solidFill>
                  <a:srgbClr val="562516"/>
                </a:solidFill>
                <a:latin typeface="+mj-lt"/>
              </a:rPr>
              <a:t>Japan;</a:t>
            </a:r>
          </a:p>
          <a:p>
            <a:r>
              <a:rPr lang="en-US" dirty="0" smtClean="0">
                <a:solidFill>
                  <a:srgbClr val="562516"/>
                </a:solidFill>
                <a:latin typeface="+mj-lt"/>
              </a:rPr>
              <a:t>Czech;</a:t>
            </a:r>
          </a:p>
          <a:p>
            <a:pPr>
              <a:buNone/>
            </a:pPr>
            <a:endParaRPr lang="ru-RU" dirty="0" smtClean="0">
              <a:solidFill>
                <a:srgbClr val="562516"/>
              </a:solidFill>
              <a:latin typeface="+mj-lt"/>
            </a:endParaRPr>
          </a:p>
          <a:p>
            <a:endParaRPr lang="ru-RU" dirty="0">
              <a:solidFill>
                <a:srgbClr val="562516"/>
              </a:solidFill>
              <a:latin typeface="+mj-lt"/>
            </a:endParaRPr>
          </a:p>
        </p:txBody>
      </p:sp>
      <p:pic>
        <p:nvPicPr>
          <p:cNvPr id="5" name="Picture 2" descr="D:\ALTAYCHAGA\Media\ЛОГО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8310" y="551933"/>
            <a:ext cx="1466174" cy="119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TAYCHAGA\Документы\Коммерческое предложение\Certificate  Made in Russia _ drink ALTAY CH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522" y="507005"/>
            <a:ext cx="4248604" cy="5846170"/>
          </a:xfrm>
          <a:prstGeom prst="rect">
            <a:avLst/>
          </a:prstGeom>
          <a:noFill/>
        </p:spPr>
      </p:pic>
      <p:pic>
        <p:nvPicPr>
          <p:cNvPr id="1027" name="Picture 3" descr="C:\Users\ManagerPC\Desktop\ISO КИТ ПЛЮ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865" y="485419"/>
            <a:ext cx="4254660" cy="5870520"/>
          </a:xfrm>
          <a:prstGeom prst="rect">
            <a:avLst/>
          </a:prstGeom>
          <a:noFill/>
        </p:spPr>
      </p:pic>
      <p:pic>
        <p:nvPicPr>
          <p:cNvPr id="6" name="Picture 2" descr="D:\ALTAYCHAGA\Media\ЛОГО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9456" y="568409"/>
            <a:ext cx="1466174" cy="119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377</Words>
  <Application>Microsoft Office PowerPoint</Application>
  <PresentationFormat>Произвольный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PRESENTATION</vt:lpstr>
      <vt:lpstr>Слайд 2</vt:lpstr>
      <vt:lpstr>Packaging</vt:lpstr>
      <vt:lpstr>Our products are packaged in modern, comfortable sticks, which have a number of advantages:</vt:lpstr>
      <vt:lpstr>Product information</vt:lpstr>
      <vt:lpstr>Product information</vt:lpstr>
      <vt:lpstr>Cooking method</vt:lpstr>
      <vt:lpstr>We export to countries such as:</vt:lpstr>
      <vt:lpstr>Слайд 9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Panteleev</cp:lastModifiedBy>
  <cp:revision>43</cp:revision>
  <dcterms:created xsi:type="dcterms:W3CDTF">2020-10-04T10:47:06Z</dcterms:created>
  <dcterms:modified xsi:type="dcterms:W3CDTF">2021-03-15T10:03:45Z</dcterms:modified>
</cp:coreProperties>
</file>